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2" r:id="rId2"/>
    <p:sldId id="291" r:id="rId3"/>
    <p:sldId id="307" r:id="rId4"/>
    <p:sldId id="308" r:id="rId5"/>
    <p:sldId id="319" r:id="rId6"/>
    <p:sldId id="320" r:id="rId7"/>
    <p:sldId id="321" r:id="rId8"/>
    <p:sldId id="333" r:id="rId9"/>
    <p:sldId id="337" r:id="rId10"/>
    <p:sldId id="293" r:id="rId11"/>
    <p:sldId id="298" r:id="rId12"/>
    <p:sldId id="290" r:id="rId13"/>
    <p:sldId id="294" r:id="rId14"/>
    <p:sldId id="324" r:id="rId15"/>
    <p:sldId id="327" r:id="rId16"/>
    <p:sldId id="334" r:id="rId17"/>
    <p:sldId id="296" r:id="rId18"/>
    <p:sldId id="335" r:id="rId19"/>
    <p:sldId id="312" r:id="rId20"/>
    <p:sldId id="315" r:id="rId21"/>
    <p:sldId id="325" r:id="rId22"/>
    <p:sldId id="331" r:id="rId23"/>
    <p:sldId id="332" r:id="rId24"/>
    <p:sldId id="336" r:id="rId25"/>
    <p:sldId id="299" r:id="rId26"/>
    <p:sldId id="326" r:id="rId27"/>
    <p:sldId id="329" r:id="rId28"/>
    <p:sldId id="330" r:id="rId29"/>
    <p:sldId id="301" r:id="rId30"/>
    <p:sldId id="317" r:id="rId31"/>
    <p:sldId id="32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F0000"/>
    <a:srgbClr val="440256"/>
    <a:srgbClr val="EEE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2"/>
    <p:restoredTop sz="94609"/>
  </p:normalViewPr>
  <p:slideViewPr>
    <p:cSldViewPr snapToGrid="0">
      <p:cViewPr>
        <p:scale>
          <a:sx n="129" d="100"/>
          <a:sy n="129" d="100"/>
        </p:scale>
        <p:origin x="608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E835-E2DC-6540-87A8-5665F0D521A0}" type="datetimeFigureOut">
              <a:rPr lang="en-US" smtClean="0"/>
              <a:t>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102CE-7760-2149-8588-C9D0EA12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1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6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5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1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5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4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22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56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17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3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0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4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8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8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5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70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77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9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3D86-1687-B17F-0B4F-86D942AF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66DF0-AA80-7DF8-34F8-E4C0000E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93B36-7E6E-FC5F-6A64-5BE27CC3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4034-01B7-E640-A1A7-91989BF280C6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5B8C6-B08B-7CD0-B25C-04A6B18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86B57-FF71-FE7C-CD49-F0F8D7B7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8ECB-5E6D-CE6A-9AD1-2F9CBB4F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93455-1658-0D2C-F7BC-592D90C2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798C-EC5E-28CF-89C5-7D893D45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BCAD-1DAD-9B45-803D-E09010A3909E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6D9B-21B5-433B-3726-B91EB67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48D49-678E-FA48-1949-C06DBC15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1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E91DE-FAC6-9E9C-CC60-7FE8D1EA3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57DF-18E7-5B57-E50B-9C32D213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A57AA-5FCD-0EF9-A21E-5D8B3860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E0A-5971-5E43-B21D-4E0C3763689A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5B79-B94B-D758-655D-92C69AC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4531-2E0A-9AF4-0195-1EA5CD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B7B2-ACE0-520A-CA82-D4D7E97B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B057-2871-B53E-13B6-5CA80F02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EE5F-8D03-F815-73A6-FC993C37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39B4-A811-2840-8DF6-869BBC1BB78C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C3EA-E943-6BD9-0162-57CB942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614-510A-67E5-92E8-7A064E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758A-19CA-A5E7-FFB3-DE97DF6A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1BAE-BFA1-04D6-5000-7B6748D3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4B8E7-5011-C313-9B44-CB2A94F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1FB3-37C6-D749-8E2D-D996ABEA2F73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509C-F144-65A7-4EF7-DD3BD90C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B869-4663-54E5-A12D-92649680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BE77-26E5-2A26-F99D-02F0DEB7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2293-4037-EBC8-9548-4FA1BC4C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7A328-C000-9ABE-1A52-6429D62D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07C-1BF9-905A-F4A6-011C9E65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1F2A-1AE6-2549-8B2E-537AD78DEB24}" type="datetime1">
              <a:rPr lang="en-GB" smtClean="0"/>
              <a:t>21/02/2024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9967-F1D4-79C3-F71F-6E7AC6B5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126C-2CFF-37A0-7F38-C32E0CB1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D945-4EBF-654A-D9AD-45F17633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FB16-6323-A570-FBF9-B9BDD0867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C3D04-508C-6852-F42B-9D4A0848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44AD6-B057-AA8B-3DC0-2F36D71C1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0959D-CFCD-7606-9322-9F7C0DDE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1CD01-7B91-FF1D-B4F9-ABDA1BB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77D-E0AA-C743-91B6-5E002207490C}" type="datetime1">
              <a:rPr lang="en-GB" smtClean="0"/>
              <a:t>21/02/2024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598D8-14BB-C7C9-71FE-1F0A1047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D3AEA-AC64-5D55-00B7-3622FF1E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45D-0521-B034-AC77-8C27DA6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D401A-6CC8-7F92-4C7F-DC4134FA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F060-4C1B-7C47-A1BC-CEC08AE4EB9B}" type="datetime1">
              <a:rPr lang="en-GB" smtClean="0"/>
              <a:t>21/02/2024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1CCF-6939-851B-4963-335B873B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7CA9E-0932-E737-0A9A-ED3FA310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008A8-557E-BCED-6C01-30612DCE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92D5-F4C1-E94A-912A-38D695928DED}" type="datetime1">
              <a:rPr lang="en-GB" smtClean="0"/>
              <a:t>21/02/2024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6C041-06D2-6513-5D2B-9C45D18C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4C18-1CCB-09B9-F76A-2AE2E74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B26F-489D-FB2A-7670-4295AD27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4BB0-941B-B245-70A1-885FFA77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B709-6962-ADFA-30B7-6E8C5A2AB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7E7-E050-EB83-AE88-E6AEC6CE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ADA8-1F92-B44C-A457-8EC12C5D402C}" type="datetime1">
              <a:rPr lang="en-GB" smtClean="0"/>
              <a:t>21/02/2024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BB21C-8E63-7E46-D6DE-60A9FB7C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46C6-2CCC-4A81-624D-5F2D07E8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BE3B-E263-56FD-F032-3BA18E2C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AFF7-839E-E187-4C85-0E660C038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3A372-3047-046E-8470-6931707D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E4D1D-0280-C99B-4BB9-8566986B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6C9-2DD3-D745-B9A7-5BD9FE5DE213}" type="datetime1">
              <a:rPr lang="en-GB" smtClean="0"/>
              <a:t>21/02/2024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17A80-7768-B82D-FD97-D292827E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476B7-F0E8-8482-62BE-EA9B2966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76959-792E-E0C2-C425-A8D988BA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9FA1-2253-6668-739E-3D43F8B6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2FE0-B6D0-5A68-D93E-E26139F39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7B95C-42E5-D544-BD75-DCD23B163D7B}" type="datetime1">
              <a:rPr lang="en-GB" smtClean="0"/>
              <a:t>21/02/2024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C59B-BB45-1448-CA20-F904F1A12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5D9-B09F-3477-67AB-1C388292A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41.png"/><Relationship Id="rId3" Type="http://schemas.openxmlformats.org/officeDocument/2006/relationships/image" Target="../media/image24.png"/><Relationship Id="rId21" Type="http://schemas.openxmlformats.org/officeDocument/2006/relationships/image" Target="../media/image4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2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45.emf"/><Relationship Id="rId12" Type="http://schemas.openxmlformats.org/officeDocument/2006/relationships/image" Target="../media/image50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video" Target="../media/media2.mp4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image" Target="../media/image58.emf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8C3A58-B1A3-C737-F4AC-42DDF2A9057F}"/>
              </a:ext>
            </a:extLst>
          </p:cNvPr>
          <p:cNvSpPr txBox="1"/>
          <p:nvPr/>
        </p:nvSpPr>
        <p:spPr>
          <a:xfrm>
            <a:off x="2819399" y="2535087"/>
            <a:ext cx="655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1D Rydberg atom arrays: An entry point to studying out of equilibrium dynamics of isolated quantum many body systems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A3622-2B88-A901-7269-6D5F577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urham University logo transparent PNG - StickPNG">
            <a:extLst>
              <a:ext uri="{FF2B5EF4-FFF2-40B4-BE49-F238E27FC236}">
                <a16:creationId xmlns:a16="http://schemas.microsoft.com/office/drawing/2014/main" id="{A78FDD7C-3FE2-E4BC-E684-0491DED5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" y="268941"/>
            <a:ext cx="3386354" cy="146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CDCAF-442E-1BA3-AE02-BF8D7D73E57D}"/>
              </a:ext>
            </a:extLst>
          </p:cNvPr>
          <p:cNvSpPr txBox="1"/>
          <p:nvPr/>
        </p:nvSpPr>
        <p:spPr>
          <a:xfrm>
            <a:off x="5502246" y="5001979"/>
            <a:ext cx="118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Oliver Lind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Contents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34BD1-698A-BF86-C010-FB976CC5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48F4-188D-114B-1900-ADAE1EE1C761}"/>
              </a:ext>
            </a:extLst>
          </p:cNvPr>
          <p:cNvSpPr txBox="1"/>
          <p:nvPr/>
        </p:nvSpPr>
        <p:spPr>
          <a:xfrm>
            <a:off x="440266" y="1216152"/>
            <a:ext cx="40654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Rydberg Atoms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Rydberg Blockade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Ising Type Hamiltonian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Forming Crystals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Bringing the system out of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Entanglement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Relate the two </a:t>
            </a:r>
          </a:p>
        </p:txBody>
      </p:sp>
    </p:spTree>
    <p:extLst>
      <p:ext uri="{BB962C8B-B14F-4D97-AF65-F5344CB8AC3E}">
        <p14:creationId xmlns:p14="http://schemas.microsoft.com/office/powerpoint/2010/main" val="3189587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What are they?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/>
              <p:nvPr/>
            </p:nvSpPr>
            <p:spPr>
              <a:xfrm>
                <a:off x="948267" y="1346201"/>
                <a:ext cx="544649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Single electron in a highly excited state (n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40 - 100)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Appears Hydrogen-like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‘Giant Atoms’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dipole moment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Very Sensitive to eternal electric  field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1346201"/>
                <a:ext cx="5446491" cy="1477328"/>
              </a:xfrm>
              <a:prstGeom prst="rect">
                <a:avLst/>
              </a:prstGeom>
              <a:blipFill>
                <a:blip r:embed="rId3"/>
                <a:stretch>
                  <a:fillRect l="-698" t="-256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4E28978-F9B4-652A-021E-5924A7219A41}"/>
              </a:ext>
            </a:extLst>
          </p:cNvPr>
          <p:cNvSpPr/>
          <p:nvPr/>
        </p:nvSpPr>
        <p:spPr>
          <a:xfrm>
            <a:off x="1494368" y="5421651"/>
            <a:ext cx="139699" cy="14451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563E6-41D8-0FC1-6EA8-B897B6C4B126}"/>
              </a:ext>
            </a:extLst>
          </p:cNvPr>
          <p:cNvSpPr/>
          <p:nvPr/>
        </p:nvSpPr>
        <p:spPr>
          <a:xfrm>
            <a:off x="3064935" y="3025855"/>
            <a:ext cx="2633134" cy="274207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94188-32B6-D421-91A4-0D42EB906CEF}"/>
              </a:ext>
            </a:extLst>
          </p:cNvPr>
          <p:cNvSpPr/>
          <p:nvPr/>
        </p:nvSpPr>
        <p:spPr>
          <a:xfrm>
            <a:off x="4248152" y="4362157"/>
            <a:ext cx="266699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6D442-FF52-0227-A796-0A58EED59F9B}"/>
              </a:ext>
            </a:extLst>
          </p:cNvPr>
          <p:cNvSpPr txBox="1"/>
          <p:nvPr/>
        </p:nvSpPr>
        <p:spPr>
          <a:xfrm>
            <a:off x="7676489" y="1013976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Encoding as a qubit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315CF-D186-AD20-267E-03015C6B8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1348" y="1400242"/>
            <a:ext cx="3755075" cy="344853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11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9346A-37AF-720B-6D90-E33254907DFC}"/>
              </a:ext>
            </a:extLst>
          </p:cNvPr>
          <p:cNvSpPr txBox="1"/>
          <p:nvPr/>
        </p:nvSpPr>
        <p:spPr>
          <a:xfrm>
            <a:off x="167787" y="6180649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/>
              <p:nvPr/>
            </p:nvSpPr>
            <p:spPr>
              <a:xfrm>
                <a:off x="993804" y="6166686"/>
                <a:ext cx="1140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04" y="6166686"/>
                <a:ext cx="1140825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/>
              <p:nvPr/>
            </p:nvSpPr>
            <p:spPr>
              <a:xfrm>
                <a:off x="3734945" y="6180649"/>
                <a:ext cx="1293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945" y="6180649"/>
                <a:ext cx="129311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Arrow 9">
            <a:extLst>
              <a:ext uri="{FF2B5EF4-FFF2-40B4-BE49-F238E27FC236}">
                <a16:creationId xmlns:a16="http://schemas.microsoft.com/office/drawing/2014/main" id="{2C2AF46E-0536-5AC9-B3F8-883479606F9A}"/>
              </a:ext>
            </a:extLst>
          </p:cNvPr>
          <p:cNvSpPr/>
          <p:nvPr/>
        </p:nvSpPr>
        <p:spPr>
          <a:xfrm>
            <a:off x="9736348" y="3071790"/>
            <a:ext cx="1313898" cy="462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39419-6990-F958-CF3A-5A4CCD3B0190}"/>
              </a:ext>
            </a:extLst>
          </p:cNvPr>
          <p:cNvSpPr txBox="1"/>
          <p:nvPr/>
        </p:nvSpPr>
        <p:spPr>
          <a:xfrm>
            <a:off x="9944657" y="2832123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Driving Laser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/>
              <p:nvPr/>
            </p:nvSpPr>
            <p:spPr>
              <a:xfrm>
                <a:off x="7699072" y="5195389"/>
                <a:ext cx="2697149" cy="1323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Rabi Frequency (MHz)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072" y="5195389"/>
                <a:ext cx="2697149" cy="1323889"/>
              </a:xfrm>
              <a:prstGeom prst="rect">
                <a:avLst/>
              </a:prstGeom>
              <a:blipFill>
                <a:blip r:embed="rId7"/>
                <a:stretch>
                  <a:fillRect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/>
              <p:nvPr/>
            </p:nvSpPr>
            <p:spPr>
              <a:xfrm>
                <a:off x="7699072" y="5749708"/>
                <a:ext cx="2096215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Detuning (MHz)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072" y="5749708"/>
                <a:ext cx="2096215" cy="492571"/>
              </a:xfrm>
              <a:prstGeom prst="rect">
                <a:avLst/>
              </a:prstGeom>
              <a:blipFill>
                <a:blip r:embed="rId8"/>
                <a:stretch>
                  <a:fillRect r="-24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E9C8FA-7A7E-5CCA-CD8F-22E3BF542EF3}"/>
              </a:ext>
            </a:extLst>
          </p:cNvPr>
          <p:cNvSpPr/>
          <p:nvPr/>
        </p:nvSpPr>
        <p:spPr>
          <a:xfrm>
            <a:off x="7411453" y="731519"/>
            <a:ext cx="3942347" cy="56584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12" grpId="0"/>
      <p:bldP spid="5" grpId="0"/>
      <p:bldP spid="6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321733" y="389467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B2ACBED-4156-2128-AD78-223BAF2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/>
              <p:nvPr/>
            </p:nvSpPr>
            <p:spPr>
              <a:xfrm>
                <a:off x="6264489" y="1517680"/>
                <a:ext cx="54758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</a:t>
                </a:r>
                <a:r>
                  <a:rPr lang="en-US" b="1" dirty="0"/>
                  <a:t>van der Waals interaction </a:t>
                </a:r>
                <a:r>
                  <a:rPr lang="en-US" dirty="0"/>
                  <a:t>between Rydberg atoms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Only one Rydberg excitation allowed within a blockade radius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Results in shared excitation amongst atoms - Entanglement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489" y="1517680"/>
                <a:ext cx="5475816" cy="2031325"/>
              </a:xfrm>
              <a:prstGeom prst="rect">
                <a:avLst/>
              </a:prstGeom>
              <a:blipFill>
                <a:blip r:embed="rId3"/>
                <a:stretch>
                  <a:fillRect l="-694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A50E971-148C-27EE-5885-B59D99E72C2A}"/>
              </a:ext>
            </a:extLst>
          </p:cNvPr>
          <p:cNvSpPr/>
          <p:nvPr/>
        </p:nvSpPr>
        <p:spPr>
          <a:xfrm>
            <a:off x="710195" y="5623145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F369D5-33CC-6182-0DB4-797836F24B95}"/>
              </a:ext>
            </a:extLst>
          </p:cNvPr>
          <p:cNvSpPr/>
          <p:nvPr/>
        </p:nvSpPr>
        <p:spPr>
          <a:xfrm>
            <a:off x="3488166" y="5619287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D1A13247-C87A-0386-9389-5338EE00B348}"/>
              </a:ext>
            </a:extLst>
          </p:cNvPr>
          <p:cNvSpPr/>
          <p:nvPr/>
        </p:nvSpPr>
        <p:spPr>
          <a:xfrm>
            <a:off x="1235599" y="5768119"/>
            <a:ext cx="2103120" cy="103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/>
              <p:nvPr/>
            </p:nvSpPr>
            <p:spPr>
              <a:xfrm>
                <a:off x="2091272" y="5977703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72" y="5977703"/>
                <a:ext cx="391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48CFA78-CCE0-F4C5-BF13-D69D8DB6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72" y="1057024"/>
            <a:ext cx="5538767" cy="42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7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 </a:t>
            </a:r>
          </a:p>
        </p:txBody>
      </p:sp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1042" t="-94118" b="-1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7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26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Hamiltonian: Single site addressing </a:t>
            </a:r>
          </a:p>
        </p:txBody>
      </p:sp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49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49473"/>
              </a:xfrm>
              <a:prstGeom prst="rect">
                <a:avLst/>
              </a:prstGeom>
              <a:blipFill>
                <a:blip r:embed="rId4"/>
                <a:stretch>
                  <a:fillRect l="-1042" t="-92308" b="-1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14</a:t>
            </a:fld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03E68A-88E2-C00D-E2DA-677C8A7A7DDD}"/>
              </a:ext>
            </a:extLst>
          </p:cNvPr>
          <p:cNvSpPr/>
          <p:nvPr/>
        </p:nvSpPr>
        <p:spPr>
          <a:xfrm>
            <a:off x="2146434" y="1237533"/>
            <a:ext cx="7585499" cy="2747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A5CE8-ADF4-63B4-2E71-D5AB08A8B225}"/>
                  </a:ext>
                </a:extLst>
              </p:cNvPr>
              <p:cNvSpPr txBox="1"/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A5CE8-ADF4-63B4-2E71-D5AB08A8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blipFill>
                <a:blip r:embed="rId6"/>
                <a:stretch>
                  <a:fillRect l="-9155" t="-117073" r="-7277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C3593C1-9E18-F5C6-8867-23AB13C4AAD2}"/>
              </a:ext>
            </a:extLst>
          </p:cNvPr>
          <p:cNvSpPr txBox="1"/>
          <p:nvPr/>
        </p:nvSpPr>
        <p:spPr>
          <a:xfrm>
            <a:off x="2342121" y="1607131"/>
            <a:ext cx="535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Evolve the system with Trotter-Suzuki decomposition: </a:t>
            </a:r>
          </a:p>
        </p:txBody>
      </p:sp>
    </p:spTree>
    <p:extLst>
      <p:ext uri="{BB962C8B-B14F-4D97-AF65-F5344CB8AC3E}">
        <p14:creationId xmlns:p14="http://schemas.microsoft.com/office/powerpoint/2010/main" val="20629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53108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289820-C084-17C2-6CB7-F7AD8DBD71B8}"/>
              </a:ext>
            </a:extLst>
          </p:cNvPr>
          <p:cNvSpPr txBox="1"/>
          <p:nvPr/>
        </p:nvSpPr>
        <p:spPr>
          <a:xfrm>
            <a:off x="440266" y="4957580"/>
            <a:ext cx="5770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NN Blockade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number of sites (No degeneracy in the ground state)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839B88-050C-DAB1-1D1F-ECE090777308}"/>
              </a:ext>
            </a:extLst>
          </p:cNvPr>
          <p:cNvSpPr/>
          <p:nvPr/>
        </p:nvSpPr>
        <p:spPr>
          <a:xfrm>
            <a:off x="5367129" y="2892287"/>
            <a:ext cx="3091070" cy="20652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9FA0B-3EB9-D84A-AA5B-2815E76EC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608" y="6067543"/>
            <a:ext cx="3856776" cy="297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6B9620-731E-1BBE-D381-F9E69DBCF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1463994" y="6073543"/>
            <a:ext cx="4299740" cy="319784"/>
          </a:xfrm>
          <a:prstGeom prst="rect">
            <a:avLst/>
          </a:prstGeom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0F35A707-5720-CEE0-E18A-A96A11317FE2}"/>
              </a:ext>
            </a:extLst>
          </p:cNvPr>
          <p:cNvSpPr/>
          <p:nvPr/>
        </p:nvSpPr>
        <p:spPr>
          <a:xfrm>
            <a:off x="3117570" y="5880910"/>
            <a:ext cx="3253409" cy="658002"/>
          </a:xfrm>
          <a:prstGeom prst="mathMultiply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ADA84-BD84-4058-30A5-D11AC0FF94C9}"/>
              </a:ext>
            </a:extLst>
          </p:cNvPr>
          <p:cNvSpPr txBox="1"/>
          <p:nvPr/>
        </p:nvSpPr>
        <p:spPr>
          <a:xfrm>
            <a:off x="2981737" y="636221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Odd 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20E9F-C7C5-5570-AE3B-B061F2A20BA8}"/>
              </a:ext>
            </a:extLst>
          </p:cNvPr>
          <p:cNvSpPr txBox="1"/>
          <p:nvPr/>
        </p:nvSpPr>
        <p:spPr>
          <a:xfrm>
            <a:off x="8280406" y="6352143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/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/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blipFill>
                <a:blip r:embed="rId16"/>
                <a:stretch>
                  <a:fillRect l="-14815" r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/>
              <p:nvPr/>
            </p:nvSpPr>
            <p:spPr>
              <a:xfrm>
                <a:off x="10201582" y="3045801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582" y="3045801"/>
                <a:ext cx="331245" cy="307777"/>
              </a:xfrm>
              <a:prstGeom prst="rect">
                <a:avLst/>
              </a:prstGeom>
              <a:blipFill>
                <a:blip r:embed="rId17"/>
                <a:stretch>
                  <a:fillRect l="-18519" r="-370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1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" grpId="0"/>
      <p:bldP spid="13" grpId="0"/>
      <p:bldP spid="14" grpId="0"/>
      <p:bldP spid="15" grpId="0" animBg="1"/>
      <p:bldP spid="20" grpId="0" animBg="1"/>
      <p:bldP spid="21" grpId="0"/>
      <p:bldP spid="22" grpId="0"/>
      <p:bldP spid="24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53108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289820-C084-17C2-6CB7-F7AD8DBD71B8}"/>
              </a:ext>
            </a:extLst>
          </p:cNvPr>
          <p:cNvSpPr txBox="1"/>
          <p:nvPr/>
        </p:nvSpPr>
        <p:spPr>
          <a:xfrm>
            <a:off x="440266" y="4957580"/>
            <a:ext cx="5770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NN Blockade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number of sites (No degeneracy in the ground state)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839B88-050C-DAB1-1D1F-ECE090777308}"/>
              </a:ext>
            </a:extLst>
          </p:cNvPr>
          <p:cNvSpPr/>
          <p:nvPr/>
        </p:nvSpPr>
        <p:spPr>
          <a:xfrm>
            <a:off x="5367129" y="2892287"/>
            <a:ext cx="3091070" cy="20652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9FA0B-3EB9-D84A-AA5B-2815E76EC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608" y="6067543"/>
            <a:ext cx="3856776" cy="297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6B9620-731E-1BBE-D381-F9E69DBCF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1463994" y="6073543"/>
            <a:ext cx="4299740" cy="319784"/>
          </a:xfrm>
          <a:prstGeom prst="rect">
            <a:avLst/>
          </a:prstGeom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0F35A707-5720-CEE0-E18A-A96A11317FE2}"/>
              </a:ext>
            </a:extLst>
          </p:cNvPr>
          <p:cNvSpPr/>
          <p:nvPr/>
        </p:nvSpPr>
        <p:spPr>
          <a:xfrm>
            <a:off x="3117570" y="5880910"/>
            <a:ext cx="3253409" cy="658002"/>
          </a:xfrm>
          <a:prstGeom prst="mathMultiply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ADA84-BD84-4058-30A5-D11AC0FF94C9}"/>
              </a:ext>
            </a:extLst>
          </p:cNvPr>
          <p:cNvSpPr txBox="1"/>
          <p:nvPr/>
        </p:nvSpPr>
        <p:spPr>
          <a:xfrm>
            <a:off x="2981737" y="636221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Odd 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20E9F-C7C5-5570-AE3B-B061F2A20BA8}"/>
              </a:ext>
            </a:extLst>
          </p:cNvPr>
          <p:cNvSpPr txBox="1"/>
          <p:nvPr/>
        </p:nvSpPr>
        <p:spPr>
          <a:xfrm>
            <a:off x="8280406" y="6352143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/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348297-D8F3-4749-2442-AFEF21E65613}"/>
              </a:ext>
            </a:extLst>
          </p:cNvPr>
          <p:cNvSpPr/>
          <p:nvPr/>
        </p:nvSpPr>
        <p:spPr>
          <a:xfrm>
            <a:off x="972528" y="991875"/>
            <a:ext cx="10127675" cy="537475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7 atom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A121C5-C07D-E043-6A92-14D58E8E95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9452" y="2718453"/>
            <a:ext cx="4151701" cy="2701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FD20ED-E0CF-C444-F7C2-9F5DB55252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9000" y="2914896"/>
            <a:ext cx="3055520" cy="258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B79B10-1A60-4130-8507-59B73A9E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72" y="4692001"/>
            <a:ext cx="3055519" cy="2506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/>
              <p:nvPr/>
            </p:nvSpPr>
            <p:spPr>
              <a:xfrm>
                <a:off x="1841772" y="1365012"/>
                <a:ext cx="81251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By adjusting the separation between atoms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, we can sweep through detuning values to generate desired order states: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772" y="1365012"/>
                <a:ext cx="8125191" cy="646331"/>
              </a:xfrm>
              <a:prstGeom prst="rect">
                <a:avLst/>
              </a:prstGeom>
              <a:blipFill>
                <a:blip r:embed="rId18"/>
                <a:stretch>
                  <a:fillRect l="-468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A7B3E1D-7BBA-9102-5837-73D898C0DAFF}"/>
              </a:ext>
            </a:extLst>
          </p:cNvPr>
          <p:cNvSpPr txBox="1"/>
          <p:nvPr/>
        </p:nvSpPr>
        <p:spPr>
          <a:xfrm>
            <a:off x="1841772" y="3155625"/>
            <a:ext cx="141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Focus on 7 Atoms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/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≪0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Ground state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blipFill>
                <a:blip r:embed="rId19"/>
                <a:stretch>
                  <a:fillRect t="-6667" r="-12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/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Ground State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/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blipFill>
                <a:blip r:embed="rId21"/>
                <a:stretch>
                  <a:fillRect l="-19231" r="-769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13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D658D85-3E98-5D46-4276-BFBBD2E0B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282" y="4567584"/>
            <a:ext cx="4978400" cy="210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6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/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=5.00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/>
              <p:nvPr/>
            </p:nvSpPr>
            <p:spPr>
              <a:xfrm>
                <a:off x="799698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=1.00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987" y="1068975"/>
                <a:ext cx="1679178" cy="357534"/>
              </a:xfrm>
              <a:prstGeom prst="rect">
                <a:avLst/>
              </a:prstGeom>
              <a:blipFill>
                <a:blip r:embed="rId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7 atom 5 micros sweep">
            <a:hlinkClick r:id="" action="ppaction://media"/>
            <a:extLst>
              <a:ext uri="{FF2B5EF4-FFF2-40B4-BE49-F238E27FC236}">
                <a16:creationId xmlns:a16="http://schemas.microsoft.com/office/drawing/2014/main" id="{A7267474-D1B8-522B-4164-DDF8E13D1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1553" y="1407259"/>
            <a:ext cx="4740487" cy="3160325"/>
          </a:xfrm>
          <a:prstGeom prst="rect">
            <a:avLst/>
          </a:prstGeom>
        </p:spPr>
      </p:pic>
      <p:pic>
        <p:nvPicPr>
          <p:cNvPr id="17" name="7 atom 1 micros sweep1">
            <a:hlinkClick r:id="" action="ppaction://media"/>
            <a:extLst>
              <a:ext uri="{FF2B5EF4-FFF2-40B4-BE49-F238E27FC236}">
                <a16:creationId xmlns:a16="http://schemas.microsoft.com/office/drawing/2014/main" id="{5FED640C-B8E9-2CEE-0F25-A917EE0D3B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19258" y="1390895"/>
            <a:ext cx="4740487" cy="3160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22F82C-C089-E5BA-5C9B-94A5110DD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23" y="4613275"/>
            <a:ext cx="4978400" cy="21082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125786-01EB-BBE0-A05E-049C64401DC8}"/>
              </a:ext>
            </a:extLst>
          </p:cNvPr>
          <p:cNvCxnSpPr/>
          <p:nvPr/>
        </p:nvCxnSpPr>
        <p:spPr>
          <a:xfrm>
            <a:off x="5923719" y="1148488"/>
            <a:ext cx="0" cy="5377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/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blipFill>
                <a:blip r:embed="rId13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/>
              <p:nvPr/>
            </p:nvSpPr>
            <p:spPr>
              <a:xfrm>
                <a:off x="7159535" y="4729140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535" y="4729140"/>
                <a:ext cx="236425" cy="246221"/>
              </a:xfrm>
              <a:prstGeom prst="rect">
                <a:avLst/>
              </a:prstGeom>
              <a:blipFill>
                <a:blip r:embed="rId14"/>
                <a:stretch>
                  <a:fillRect l="-25000" r="-15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92A9BA5-F2AA-F7C2-8933-C4F22539F836}"/>
              </a:ext>
            </a:extLst>
          </p:cNvPr>
          <p:cNvSpPr/>
          <p:nvPr/>
        </p:nvSpPr>
        <p:spPr>
          <a:xfrm>
            <a:off x="615213" y="1555718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79808-9A9A-4DE9-10A5-B9CEC0C62C88}"/>
              </a:ext>
            </a:extLst>
          </p:cNvPr>
          <p:cNvSpPr/>
          <p:nvPr/>
        </p:nvSpPr>
        <p:spPr>
          <a:xfrm>
            <a:off x="625152" y="4083029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95ACD4-BD8D-A04A-44D2-B60E83BFFB0D}"/>
              </a:ext>
            </a:extLst>
          </p:cNvPr>
          <p:cNvSpPr/>
          <p:nvPr/>
        </p:nvSpPr>
        <p:spPr>
          <a:xfrm>
            <a:off x="6405104" y="1565657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7925D0-3E19-A0A2-3C7E-DA3C600B2112}"/>
              </a:ext>
            </a:extLst>
          </p:cNvPr>
          <p:cNvSpPr/>
          <p:nvPr/>
        </p:nvSpPr>
        <p:spPr>
          <a:xfrm>
            <a:off x="6405104" y="405321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6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/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=5.00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/>
              <p:nvPr/>
            </p:nvSpPr>
            <p:spPr>
              <a:xfrm>
                <a:off x="799698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=1.00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987" y="1068975"/>
                <a:ext cx="1679178" cy="357534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622F82C-C089-E5BA-5C9B-94A5110DD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640" y="4613275"/>
            <a:ext cx="49784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33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Quenching? | Metal Supermarkets UK">
            <a:extLst>
              <a:ext uri="{FF2B5EF4-FFF2-40B4-BE49-F238E27FC236}">
                <a16:creationId xmlns:a16="http://schemas.microsoft.com/office/drawing/2014/main" id="{72E27150-C613-1864-3129-57E8C515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1" y="1486701"/>
            <a:ext cx="4773196" cy="28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33A7F-2C83-FD55-7D9E-DC113CEBCF8F}"/>
              </a:ext>
            </a:extLst>
          </p:cNvPr>
          <p:cNvSpPr/>
          <p:nvPr/>
        </p:nvSpPr>
        <p:spPr>
          <a:xfrm>
            <a:off x="3197990" y="3979181"/>
            <a:ext cx="1380829" cy="34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EBFFF-33D3-A293-5918-4A258147C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6138">
            <a:off x="2245894" y="2789633"/>
            <a:ext cx="3055520" cy="2580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BAB65B43-B562-B888-EA2A-D98C849EEDC5}"/>
              </a:ext>
            </a:extLst>
          </p:cNvPr>
          <p:cNvSpPr/>
          <p:nvPr/>
        </p:nvSpPr>
        <p:spPr>
          <a:xfrm>
            <a:off x="3696101" y="3118585"/>
            <a:ext cx="259882" cy="835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/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blipFill>
                <a:blip r:embed="rId5"/>
                <a:stretch>
                  <a:fillRect l="-2752" r="-55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547" y="1404085"/>
            <a:ext cx="4940300" cy="3429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/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/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blipFill>
                <a:blip r:embed="rId8"/>
                <a:stretch>
                  <a:fillRect l="-4124" r="-51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0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91704-C7F3-CD44-E1AF-FF2C0E42E5FB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86BC-0716-2E5C-08EC-B38AE3ADC5A1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61BB7-F231-0536-3C1F-1D8D7AA43657}"/>
              </a:ext>
            </a:extLst>
          </p:cNvPr>
          <p:cNvSpPr/>
          <p:nvPr/>
        </p:nvSpPr>
        <p:spPr>
          <a:xfrm rot="19910480">
            <a:off x="905761" y="4173808"/>
            <a:ext cx="776947" cy="10798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FFCCAFD-D59E-539A-2BA0-D5138CC839F2}"/>
              </a:ext>
            </a:extLst>
          </p:cNvPr>
          <p:cNvSpPr/>
          <p:nvPr/>
        </p:nvSpPr>
        <p:spPr>
          <a:xfrm rot="19199542">
            <a:off x="1596995" y="5102352"/>
            <a:ext cx="82296" cy="109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02D89-2573-5125-577E-D82528EDF06C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595FC8-6277-1C42-3C4C-71EDDDF2E104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4E00E-B6B9-E33F-5BD4-1DB2A76D9D93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1831F-843F-B144-2C85-3B15F6148A70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F96294-E136-099B-3EF4-D848CBD3BF3A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A024B1-2D28-3AEA-5A8B-999393CB2716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27871-680A-C340-7E76-DEB1638C311B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DBE9A3-5387-E5D2-B06A-41D0FBF5DB2E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B48AD5-B981-729C-FF9B-34AA4F570A71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E5386A-E9E2-656A-2365-2C7BFB456E96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BA83B3-340C-EED0-2B5C-59DB207679AA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53F7B7-83E4-18CD-0C46-1C0BFE622B66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E2C47-F392-C08A-03ED-0ED4A0FDB069}"/>
              </a:ext>
            </a:extLst>
          </p:cNvPr>
          <p:cNvSpPr txBox="1"/>
          <p:nvPr/>
        </p:nvSpPr>
        <p:spPr>
          <a:xfrm>
            <a:off x="2331676" y="309647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321141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49" y="1208408"/>
            <a:ext cx="4639845" cy="3220458"/>
          </a:xfrm>
          <a:prstGeom prst="rect">
            <a:avLst/>
          </a:prstGeom>
        </p:spPr>
      </p:pic>
      <p:pic>
        <p:nvPicPr>
          <p:cNvPr id="5" name="7 atom global quench">
            <a:hlinkClick r:id="" action="ppaction://media"/>
            <a:extLst>
              <a:ext uri="{FF2B5EF4-FFF2-40B4-BE49-F238E27FC236}">
                <a16:creationId xmlns:a16="http://schemas.microsoft.com/office/drawing/2014/main" id="{1E60EF01-A1A8-639F-CFED-AE1CAF510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479" y="1081592"/>
            <a:ext cx="4791793" cy="3194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C83FAC-22A5-D654-B7F7-84E748318B4D}"/>
              </a:ext>
            </a:extLst>
          </p:cNvPr>
          <p:cNvSpPr/>
          <p:nvPr/>
        </p:nvSpPr>
        <p:spPr>
          <a:xfrm>
            <a:off x="569479" y="1239514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3ACBAA-28B9-44AD-329E-ED54A710AA6A}"/>
              </a:ext>
            </a:extLst>
          </p:cNvPr>
          <p:cNvSpPr/>
          <p:nvPr/>
        </p:nvSpPr>
        <p:spPr>
          <a:xfrm>
            <a:off x="579418" y="379664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/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5000" r="-10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/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400" dirty="0">
                  <a:solidFill>
                    <a:srgbClr val="8FAADC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blipFill>
                <a:blip r:embed="rId8"/>
                <a:stretch>
                  <a:fillRect l="-3529" r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B74F17-801E-A3A9-B580-96D76D96E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609" y="4664297"/>
            <a:ext cx="7772400" cy="184316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9CE5D-37CE-F4EA-60F1-C242505812A9}"/>
              </a:ext>
            </a:extLst>
          </p:cNvPr>
          <p:cNvSpPr/>
          <p:nvPr/>
        </p:nvSpPr>
        <p:spPr>
          <a:xfrm>
            <a:off x="7036906" y="2481516"/>
            <a:ext cx="3101008" cy="371013"/>
          </a:xfrm>
          <a:prstGeom prst="roundRect">
            <a:avLst/>
          </a:prstGeom>
          <a:solidFill>
            <a:srgbClr val="8FAAD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C845C-DCDE-7D51-F565-483D7D30B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643" y="1039662"/>
            <a:ext cx="6489700" cy="283210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C1DFBD8D-2703-C4DA-44EC-6D54E52E025A}"/>
              </a:ext>
            </a:extLst>
          </p:cNvPr>
          <p:cNvSpPr/>
          <p:nvPr/>
        </p:nvSpPr>
        <p:spPr>
          <a:xfrm>
            <a:off x="3325341" y="3634573"/>
            <a:ext cx="98612" cy="34065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1370A-B2FC-3E19-7764-357FAB81D5B2}"/>
                  </a:ext>
                </a:extLst>
              </p:cNvPr>
              <p:cNvSpPr txBox="1"/>
              <p:nvPr/>
            </p:nvSpPr>
            <p:spPr>
              <a:xfrm>
                <a:off x="2698184" y="3975231"/>
                <a:ext cx="165026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=0.2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GB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1370A-B2FC-3E19-7764-357FAB81D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184" y="3975231"/>
                <a:ext cx="1650260" cy="298415"/>
              </a:xfrm>
              <a:prstGeom prst="rect">
                <a:avLst/>
              </a:prstGeom>
              <a:blipFill>
                <a:blip r:embed="rId4"/>
                <a:stretch>
                  <a:fillRect l="-4580" t="-4000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16A14D-3C74-3A75-32AA-73442DE296C9}"/>
                  </a:ext>
                </a:extLst>
              </p:cNvPr>
              <p:cNvSpPr txBox="1"/>
              <p:nvPr/>
            </p:nvSpPr>
            <p:spPr>
              <a:xfrm>
                <a:off x="4914880" y="3784997"/>
                <a:ext cx="8885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16A14D-3C74-3A75-32AA-73442DE2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880" y="3784997"/>
                <a:ext cx="888512" cy="27699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52CF9AE-8313-E8D2-3160-65C88B3C8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3" y="4699131"/>
            <a:ext cx="4351153" cy="1837892"/>
          </a:xfrm>
          <a:prstGeom prst="rect">
            <a:avLst/>
          </a:prstGeom>
        </p:spPr>
      </p:pic>
      <p:pic>
        <p:nvPicPr>
          <p:cNvPr id="11" name="Picture 10" descr="A white rectangular object with black lines&#10;&#10;Description automatically generated">
            <a:extLst>
              <a:ext uri="{FF2B5EF4-FFF2-40B4-BE49-F238E27FC236}">
                <a16:creationId xmlns:a16="http://schemas.microsoft.com/office/drawing/2014/main" id="{CAE94698-21FC-FD60-6A3E-CF9DF00DF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6767" y="4467765"/>
            <a:ext cx="3529151" cy="16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35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9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interesting?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7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02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4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886111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66" y="1252689"/>
            <a:ext cx="4218361" cy="28364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F055F71C-0534-5BF9-8040-3E11899214A8}"/>
              </a:ext>
            </a:extLst>
          </p:cNvPr>
          <p:cNvSpPr txBox="1"/>
          <p:nvPr/>
        </p:nvSpPr>
        <p:spPr>
          <a:xfrm>
            <a:off x="5654247" y="2519827"/>
            <a:ext cx="343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Rydberg Blockade constraint….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14D1210-B634-0D1E-8D17-7212623BB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740" y="3324605"/>
            <a:ext cx="3055520" cy="2580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AA3E94A-0113-B5D3-19A0-7BEE083C079B}"/>
                  </a:ext>
                </a:extLst>
              </p:cNvPr>
              <p:cNvSpPr txBox="1"/>
              <p:nvPr/>
            </p:nvSpPr>
            <p:spPr>
              <a:xfrm>
                <a:off x="8693289" y="3022570"/>
                <a:ext cx="2392377" cy="11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Ground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state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algn="ctr"/>
                <a:r>
                  <a:rPr lang="en-US" dirty="0"/>
                  <a:t>NN Blockade,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 ≫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GB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AA3E94A-0113-B5D3-19A0-7BEE083C0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289" y="3022570"/>
                <a:ext cx="2392377" cy="1120178"/>
              </a:xfrm>
              <a:prstGeom prst="rect">
                <a:avLst/>
              </a:prstGeom>
              <a:blipFill>
                <a:blip r:embed="rId9"/>
                <a:stretch>
                  <a:fillRect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8D82B2B3-3E01-6659-4144-6E2B9D0A570B}"/>
              </a:ext>
            </a:extLst>
          </p:cNvPr>
          <p:cNvSpPr/>
          <p:nvPr/>
        </p:nvSpPr>
        <p:spPr>
          <a:xfrm>
            <a:off x="336884" y="1135778"/>
            <a:ext cx="4321743" cy="29533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CE0BA7B-E2B9-FF6B-2495-CBA782720622}"/>
              </a:ext>
            </a:extLst>
          </p:cNvPr>
          <p:cNvSpPr/>
          <p:nvPr/>
        </p:nvSpPr>
        <p:spPr>
          <a:xfrm>
            <a:off x="5058627" y="1135778"/>
            <a:ext cx="6295173" cy="29533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35351-09A2-CC1B-4590-1E0FDDEDF405}"/>
              </a:ext>
            </a:extLst>
          </p:cNvPr>
          <p:cNvSpPr txBox="1"/>
          <p:nvPr/>
        </p:nvSpPr>
        <p:spPr>
          <a:xfrm>
            <a:off x="461578" y="1182847"/>
            <a:ext cx="22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Entanglement Entropy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83BBF7-DA3B-E74B-7D97-2E9B736163D7}"/>
              </a:ext>
            </a:extLst>
          </p:cNvPr>
          <p:cNvSpPr/>
          <p:nvPr/>
        </p:nvSpPr>
        <p:spPr>
          <a:xfrm>
            <a:off x="907729" y="2210894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DDDF06-61D2-1B7C-0C39-C8A46BD43773}"/>
              </a:ext>
            </a:extLst>
          </p:cNvPr>
          <p:cNvSpPr/>
          <p:nvPr/>
        </p:nvSpPr>
        <p:spPr>
          <a:xfrm>
            <a:off x="2073919" y="2204270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553D3-9199-B3E8-D413-95F6BEDC8EEB}"/>
              </a:ext>
            </a:extLst>
          </p:cNvPr>
          <p:cNvSpPr/>
          <p:nvPr/>
        </p:nvSpPr>
        <p:spPr>
          <a:xfrm>
            <a:off x="3349436" y="2197646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AFCB0E-6DE6-D7D3-DE57-825296AE6AA8}"/>
              </a:ext>
            </a:extLst>
          </p:cNvPr>
          <p:cNvSpPr/>
          <p:nvPr/>
        </p:nvSpPr>
        <p:spPr>
          <a:xfrm>
            <a:off x="3350326" y="2195514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5889AA-4019-8EED-3BD7-56212969DCF1}"/>
              </a:ext>
            </a:extLst>
          </p:cNvPr>
          <p:cNvSpPr/>
          <p:nvPr/>
        </p:nvSpPr>
        <p:spPr>
          <a:xfrm>
            <a:off x="4516516" y="2188890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3A979C-FE19-2863-53FC-8B9C3F99AEB0}"/>
              </a:ext>
            </a:extLst>
          </p:cNvPr>
          <p:cNvSpPr/>
          <p:nvPr/>
        </p:nvSpPr>
        <p:spPr>
          <a:xfrm>
            <a:off x="5792033" y="2182266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35FF09-BD60-F665-B203-224CD1BBE877}"/>
              </a:ext>
            </a:extLst>
          </p:cNvPr>
          <p:cNvSpPr/>
          <p:nvPr/>
        </p:nvSpPr>
        <p:spPr>
          <a:xfrm>
            <a:off x="6958375" y="2178452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2313C7-DF66-5396-0F76-2B9352796532}"/>
              </a:ext>
            </a:extLst>
          </p:cNvPr>
          <p:cNvSpPr/>
          <p:nvPr/>
        </p:nvSpPr>
        <p:spPr>
          <a:xfrm>
            <a:off x="8233892" y="2171828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3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E907-2216-DB3E-B1C0-07554A2E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went on to look at…..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88FA-2649-14D5-22A4-6C9E8E6E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632-CBD4-C238-0B67-52B04E13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7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740E-04EC-5889-2BBC-25538619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E8AD-D78F-2F60-7A1A-CF52D563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78EA-4270-7925-BFB3-39576AAB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22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29</a:t>
            </a:fld>
            <a:endParaRPr lang="en-US"/>
          </a:p>
        </p:txBody>
      </p:sp>
      <p:pic>
        <p:nvPicPr>
          <p:cNvPr id="3" name="7 atom.mp4">
            <a:hlinkClick r:id="" action="ppaction://media"/>
            <a:extLst>
              <a:ext uri="{FF2B5EF4-FFF2-40B4-BE49-F238E27FC236}">
                <a16:creationId xmlns:a16="http://schemas.microsoft.com/office/drawing/2014/main" id="{7CA9698D-9DB8-DB99-1D78-8AD5C0FED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2894" y="1723611"/>
            <a:ext cx="5116167" cy="34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7C6D5-8C95-F6E7-D1B7-D1C4EB5C5C78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09C0A1-2238-493B-CFE0-EACA60C6FCDA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0EF0D-0FCD-D8C1-BE12-D87B1609CA88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8A0C70-B661-B013-0366-AA8AFA781411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230E1-9C87-EB3E-E4A8-62B5B1A7FE6A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0157FE-A9FF-94F4-8D6D-48FBAFFA94FF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DE1535-5FCF-3341-2A57-D1B12C5772DD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2CC2E4-716D-3A8E-AA05-74E2F6795C65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E343AF-7A4B-4F55-6EFF-2217A754BA07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550238-F6F3-7F93-A16E-42F37E1CD4C8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71DC0D-40BA-C63D-17DA-12FF69B736DB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71DCD2-F383-4E1D-651C-7DFEF4DE2785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7FE568-B1BE-7CDE-93CC-26DE9DD8F74D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560EA-6E5A-19BA-14A0-320A928A8A91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15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Qubit - Wikipedia">
            <a:extLst>
              <a:ext uri="{FF2B5EF4-FFF2-40B4-BE49-F238E27FC236}">
                <a16:creationId xmlns:a16="http://schemas.microsoft.com/office/drawing/2014/main" id="{7D991044-CCB4-B9C6-21E1-22AE837F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3057520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Qubit - Wikipedia">
            <a:extLst>
              <a:ext uri="{FF2B5EF4-FFF2-40B4-BE49-F238E27FC236}">
                <a16:creationId xmlns:a16="http://schemas.microsoft.com/office/drawing/2014/main" id="{ABBCD684-4502-91F4-C4E7-7B989F67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305752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2" descr="Qubit - Wikipedia">
            <a:extLst>
              <a:ext uri="{FF2B5EF4-FFF2-40B4-BE49-F238E27FC236}">
                <a16:creationId xmlns:a16="http://schemas.microsoft.com/office/drawing/2014/main" id="{A5E6555A-41FB-215B-E833-852F50D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141198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Qubit - Wikipedia">
            <a:extLst>
              <a:ext uri="{FF2B5EF4-FFF2-40B4-BE49-F238E27FC236}">
                <a16:creationId xmlns:a16="http://schemas.microsoft.com/office/drawing/2014/main" id="{0908F435-9A92-D3D2-A581-EC1C6B01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1411982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Tensor Product">
            <a:extLst>
              <a:ext uri="{FF2B5EF4-FFF2-40B4-BE49-F238E27FC236}">
                <a16:creationId xmlns:a16="http://schemas.microsoft.com/office/drawing/2014/main" id="{38A592D1-A29F-E78E-CA26-5F6B52B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1516935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378C5-3E3A-8115-F565-69BE2F61844A}"/>
              </a:ext>
            </a:extLst>
          </p:cNvPr>
          <p:cNvSpPr txBox="1"/>
          <p:nvPr/>
        </p:nvSpPr>
        <p:spPr>
          <a:xfrm>
            <a:off x="585291" y="1842316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62A4E-3A46-802C-C272-DCA4080F6890}"/>
              </a:ext>
            </a:extLst>
          </p:cNvPr>
          <p:cNvSpPr txBox="1"/>
          <p:nvPr/>
        </p:nvSpPr>
        <p:spPr>
          <a:xfrm>
            <a:off x="585291" y="324404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Entangled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C01E2-2C08-5905-2011-64375DA86A1A}"/>
              </a:ext>
            </a:extLst>
          </p:cNvPr>
          <p:cNvSpPr txBox="1"/>
          <p:nvPr/>
        </p:nvSpPr>
        <p:spPr>
          <a:xfrm>
            <a:off x="585291" y="1245056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qubits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2E2B7-15D7-D74C-F2F7-13FBF15329CA}"/>
              </a:ext>
            </a:extLst>
          </p:cNvPr>
          <p:cNvSpPr txBox="1"/>
          <p:nvPr/>
        </p:nvSpPr>
        <p:spPr>
          <a:xfrm>
            <a:off x="585291" y="4645780"/>
            <a:ext cx="47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Atom 2 to fully describe the state of atom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/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GB" sz="16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6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blipFill>
                <a:blip r:embed="rId5"/>
                <a:stretch>
                  <a:fillRect l="-9424" t="-65306" r="-2094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6" descr="Tensor Product">
            <a:extLst>
              <a:ext uri="{FF2B5EF4-FFF2-40B4-BE49-F238E27FC236}">
                <a16:creationId xmlns:a16="http://schemas.microsoft.com/office/drawing/2014/main" id="{185E37D7-9739-F732-F9B8-2A973B866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3162474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/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blipFill>
                <a:blip r:embed="rId6"/>
                <a:stretch>
                  <a:fillRect t="-68750" r="-3404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ultiply 24">
            <a:extLst>
              <a:ext uri="{FF2B5EF4-FFF2-40B4-BE49-F238E27FC236}">
                <a16:creationId xmlns:a16="http://schemas.microsoft.com/office/drawing/2014/main" id="{F1C82834-ACC5-19DB-FC0C-B04822231944}"/>
              </a:ext>
            </a:extLst>
          </p:cNvPr>
          <p:cNvSpPr/>
          <p:nvPr/>
        </p:nvSpPr>
        <p:spPr>
          <a:xfrm>
            <a:off x="4977861" y="2750310"/>
            <a:ext cx="4478908" cy="1843280"/>
          </a:xfrm>
          <a:prstGeom prst="mathMultiply">
            <a:avLst/>
          </a:prstGeom>
          <a:solidFill>
            <a:srgbClr val="FF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CF0CA-4FAA-C86D-B4CF-FFBDA10C0289}"/>
              </a:ext>
            </a:extLst>
          </p:cNvPr>
          <p:cNvSpPr txBox="1"/>
          <p:nvPr/>
        </p:nvSpPr>
        <p:spPr>
          <a:xfrm>
            <a:off x="2967994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Atom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075A1-712E-37E9-C285-06643837192A}"/>
              </a:ext>
            </a:extLst>
          </p:cNvPr>
          <p:cNvSpPr txBox="1"/>
          <p:nvPr/>
        </p:nvSpPr>
        <p:spPr>
          <a:xfrm>
            <a:off x="4501037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Atom 2</a:t>
            </a:r>
          </a:p>
        </p:txBody>
      </p:sp>
    </p:spTree>
    <p:extLst>
      <p:ext uri="{BB962C8B-B14F-4D97-AF65-F5344CB8AC3E}">
        <p14:creationId xmlns:p14="http://schemas.microsoft.com/office/powerpoint/2010/main" val="1938860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F375-E22B-97B8-6168-01D774C1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F8A3-1739-350E-6D1F-5945E11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A6DCA-F938-B430-C5D8-85845AD5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8B877-2CB6-F397-84F2-8E2F0D1AD35F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B542-D4BD-FE17-54A2-75BB4D5DCEBE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FEF75E-1050-75D4-78F0-D2170EF2AF6E}"/>
              </a:ext>
            </a:extLst>
          </p:cNvPr>
          <p:cNvSpPr/>
          <p:nvPr/>
        </p:nvSpPr>
        <p:spPr>
          <a:xfrm>
            <a:off x="1475708" y="330216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71B57-86F8-1A6B-811E-DD8605C71ECE}"/>
              </a:ext>
            </a:extLst>
          </p:cNvPr>
          <p:cNvSpPr/>
          <p:nvPr/>
        </p:nvSpPr>
        <p:spPr>
          <a:xfrm>
            <a:off x="1904545" y="455485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C70722-8AD4-0116-4D28-60C2C87C7BA0}"/>
              </a:ext>
            </a:extLst>
          </p:cNvPr>
          <p:cNvSpPr/>
          <p:nvPr/>
        </p:nvSpPr>
        <p:spPr>
          <a:xfrm>
            <a:off x="2620953" y="360514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7CB4D-3E97-5DB1-655D-485326A09264}"/>
              </a:ext>
            </a:extLst>
          </p:cNvPr>
          <p:cNvSpPr/>
          <p:nvPr/>
        </p:nvSpPr>
        <p:spPr>
          <a:xfrm>
            <a:off x="2600209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76D18-4C65-2E45-BBE3-5A5E6A1DF68D}"/>
              </a:ext>
            </a:extLst>
          </p:cNvPr>
          <p:cNvSpPr/>
          <p:nvPr/>
        </p:nvSpPr>
        <p:spPr>
          <a:xfrm>
            <a:off x="1690127" y="477525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AE8B19-14C4-EF6C-8B65-55A8D10070AB}"/>
              </a:ext>
            </a:extLst>
          </p:cNvPr>
          <p:cNvSpPr/>
          <p:nvPr/>
        </p:nvSpPr>
        <p:spPr>
          <a:xfrm>
            <a:off x="2591414" y="32144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40F0E-7A5C-AA17-5295-369D67E7075E}"/>
              </a:ext>
            </a:extLst>
          </p:cNvPr>
          <p:cNvSpPr/>
          <p:nvPr/>
        </p:nvSpPr>
        <p:spPr>
          <a:xfrm>
            <a:off x="1204561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96519-CB47-6A80-B254-D8785F699B32}"/>
              </a:ext>
            </a:extLst>
          </p:cNvPr>
          <p:cNvSpPr/>
          <p:nvPr/>
        </p:nvSpPr>
        <p:spPr>
          <a:xfrm>
            <a:off x="1164455" y="303940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820DC-2F88-C663-4CF8-BE8EE2B63760}"/>
              </a:ext>
            </a:extLst>
          </p:cNvPr>
          <p:cNvSpPr/>
          <p:nvPr/>
        </p:nvSpPr>
        <p:spPr>
          <a:xfrm>
            <a:off x="940152" y="335109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3BC45A-F2A0-C4BD-7F23-9FFB73110C82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4C82C4-B472-846B-0938-BFFF11690FBA}"/>
              </a:ext>
            </a:extLst>
          </p:cNvPr>
          <p:cNvSpPr/>
          <p:nvPr/>
        </p:nvSpPr>
        <p:spPr>
          <a:xfrm>
            <a:off x="1485445" y="445846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DBCA45-4B51-8FA9-9EC1-CD2A78558E20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0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4B48-ADB9-3CB3-57F7-B1490D6ECCB4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FD57A-D715-57B1-8530-1E5AFCE9BE08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DDBF9C-DED1-39F8-8B97-05E4631CA73B}"/>
              </a:ext>
            </a:extLst>
          </p:cNvPr>
          <p:cNvSpPr/>
          <p:nvPr/>
        </p:nvSpPr>
        <p:spPr>
          <a:xfrm>
            <a:off x="1725437" y="329910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0A002-189A-6973-1301-B7E4E435974D}"/>
              </a:ext>
            </a:extLst>
          </p:cNvPr>
          <p:cNvSpPr/>
          <p:nvPr/>
        </p:nvSpPr>
        <p:spPr>
          <a:xfrm>
            <a:off x="3260421" y="49514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7E50C-4F57-8F84-C4FB-D36AEC65B892}"/>
              </a:ext>
            </a:extLst>
          </p:cNvPr>
          <p:cNvSpPr/>
          <p:nvPr/>
        </p:nvSpPr>
        <p:spPr>
          <a:xfrm>
            <a:off x="2850636" y="3219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9EAD6D-9F2A-33C0-6AF1-297EC3791784}"/>
              </a:ext>
            </a:extLst>
          </p:cNvPr>
          <p:cNvSpPr/>
          <p:nvPr/>
        </p:nvSpPr>
        <p:spPr>
          <a:xfrm>
            <a:off x="3335501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3590B6-541D-BD44-B1DF-EDC55A08FD57}"/>
              </a:ext>
            </a:extLst>
          </p:cNvPr>
          <p:cNvSpPr/>
          <p:nvPr/>
        </p:nvSpPr>
        <p:spPr>
          <a:xfrm>
            <a:off x="1765543" y="502977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8F70D-B008-DDF4-3D97-5FA6212AC69C}"/>
              </a:ext>
            </a:extLst>
          </p:cNvPr>
          <p:cNvSpPr/>
          <p:nvPr/>
        </p:nvSpPr>
        <p:spPr>
          <a:xfrm>
            <a:off x="3534096" y="28698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BE7A05-03AE-A50F-C836-FE9FCFF91517}"/>
              </a:ext>
            </a:extLst>
          </p:cNvPr>
          <p:cNvSpPr/>
          <p:nvPr/>
        </p:nvSpPr>
        <p:spPr>
          <a:xfrm>
            <a:off x="2316924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64054-8902-CAAA-2838-6BE3CD22BEF7}"/>
              </a:ext>
            </a:extLst>
          </p:cNvPr>
          <p:cNvSpPr/>
          <p:nvPr/>
        </p:nvSpPr>
        <p:spPr>
          <a:xfrm>
            <a:off x="2034552" y="271889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DBADA7-4CB5-435A-1BCF-2163BA4AE1F2}"/>
              </a:ext>
            </a:extLst>
          </p:cNvPr>
          <p:cNvSpPr/>
          <p:nvPr/>
        </p:nvSpPr>
        <p:spPr>
          <a:xfrm>
            <a:off x="940152" y="30117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853C2B-350A-B84A-E219-B3932AC1D4A3}"/>
              </a:ext>
            </a:extLst>
          </p:cNvPr>
          <p:cNvSpPr/>
          <p:nvPr/>
        </p:nvSpPr>
        <p:spPr>
          <a:xfrm>
            <a:off x="1400616" y="40482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920085-BED7-4E2A-BB56-A6777C9A60B1}"/>
              </a:ext>
            </a:extLst>
          </p:cNvPr>
          <p:cNvSpPr/>
          <p:nvPr/>
        </p:nvSpPr>
        <p:spPr>
          <a:xfrm>
            <a:off x="2284654" y="475943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1EBF04-650F-A8BB-1E58-B0AF442DF024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BEC46C20-25F0-E9F6-C419-0D1EAE7F0B0B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14E3F15-0B22-4E7C-8310-0914F7B38A02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</p:spTree>
    <p:extLst>
      <p:ext uri="{BB962C8B-B14F-4D97-AF65-F5344CB8AC3E}">
        <p14:creationId xmlns:p14="http://schemas.microsoft.com/office/powerpoint/2010/main" val="237267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79A0DB-5622-366C-3FD8-9E0B727907F7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05B14-D509-FE28-50C8-C5B2CF59105C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5E2B4C-A10E-3999-748B-40D6D187188A}"/>
              </a:ext>
            </a:extLst>
          </p:cNvPr>
          <p:cNvSpPr/>
          <p:nvPr/>
        </p:nvSpPr>
        <p:spPr>
          <a:xfrm rot="19910480">
            <a:off x="2913675" y="2618386"/>
            <a:ext cx="776947" cy="10798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4EA30A3-01F3-5C0A-6370-03D90F41E952}"/>
              </a:ext>
            </a:extLst>
          </p:cNvPr>
          <p:cNvSpPr/>
          <p:nvPr/>
        </p:nvSpPr>
        <p:spPr>
          <a:xfrm rot="19199542">
            <a:off x="3604909" y="3546930"/>
            <a:ext cx="82296" cy="109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5EC9F1-BFCD-0C19-2839-E6DAF1B3EE9E}"/>
              </a:ext>
            </a:extLst>
          </p:cNvPr>
          <p:cNvSpPr/>
          <p:nvPr/>
        </p:nvSpPr>
        <p:spPr>
          <a:xfrm>
            <a:off x="3323365" y="29439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BCF179-08C5-0E5A-1CF4-A356A989A1F2}"/>
              </a:ext>
            </a:extLst>
          </p:cNvPr>
          <p:cNvSpPr/>
          <p:nvPr/>
        </p:nvSpPr>
        <p:spPr>
          <a:xfrm>
            <a:off x="3243154" y="32728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3952B5-37DD-2AD2-73E7-ADF10F4F4D3B}"/>
              </a:ext>
            </a:extLst>
          </p:cNvPr>
          <p:cNvSpPr/>
          <p:nvPr/>
        </p:nvSpPr>
        <p:spPr>
          <a:xfrm>
            <a:off x="3507077" y="32469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4BD141-16EC-BDF7-B8CF-49A866C085EE}"/>
              </a:ext>
            </a:extLst>
          </p:cNvPr>
          <p:cNvSpPr/>
          <p:nvPr/>
        </p:nvSpPr>
        <p:spPr>
          <a:xfrm>
            <a:off x="3486333" y="345310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6EA506A-9F12-8E1F-7108-C97732FD14E5}"/>
              </a:ext>
            </a:extLst>
          </p:cNvPr>
          <p:cNvSpPr/>
          <p:nvPr/>
        </p:nvSpPr>
        <p:spPr>
          <a:xfrm>
            <a:off x="3283260" y="349321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B547DD-EDF5-B2F4-00D4-E7CCFFFC028A}"/>
              </a:ext>
            </a:extLst>
          </p:cNvPr>
          <p:cNvSpPr/>
          <p:nvPr/>
        </p:nvSpPr>
        <p:spPr>
          <a:xfrm>
            <a:off x="3477538" y="3073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E2C3028-81A1-9AFB-49EF-516D2154ACA0}"/>
              </a:ext>
            </a:extLst>
          </p:cNvPr>
          <p:cNvSpPr/>
          <p:nvPr/>
        </p:nvSpPr>
        <p:spPr>
          <a:xfrm>
            <a:off x="3203048" y="30972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DFC43-EA45-26CF-FEB7-086B4B19AF42}"/>
              </a:ext>
            </a:extLst>
          </p:cNvPr>
          <p:cNvSpPr/>
          <p:nvPr/>
        </p:nvSpPr>
        <p:spPr>
          <a:xfrm>
            <a:off x="3162942" y="283201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9899EC-A84B-0A05-4A8F-E6AE6F146B47}"/>
              </a:ext>
            </a:extLst>
          </p:cNvPr>
          <p:cNvSpPr/>
          <p:nvPr/>
        </p:nvSpPr>
        <p:spPr>
          <a:xfrm>
            <a:off x="3089469" y="29928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B4213A-01B7-0FED-6D82-3DDC1A3E7AE0}"/>
              </a:ext>
            </a:extLst>
          </p:cNvPr>
          <p:cNvSpPr/>
          <p:nvPr/>
        </p:nvSpPr>
        <p:spPr>
          <a:xfrm>
            <a:off x="2946616" y="28670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378D7F2-5448-7D48-86A2-1AB038315563}"/>
              </a:ext>
            </a:extLst>
          </p:cNvPr>
          <p:cNvSpPr/>
          <p:nvPr/>
        </p:nvSpPr>
        <p:spPr>
          <a:xfrm>
            <a:off x="3078578" y="327069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02F5CCF-020E-38CC-37A8-0461AD67A3D5}"/>
              </a:ext>
            </a:extLst>
          </p:cNvPr>
          <p:cNvSpPr/>
          <p:nvPr/>
        </p:nvSpPr>
        <p:spPr>
          <a:xfrm>
            <a:off x="2968663" y="313735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1D49FA-833B-D5CD-74B7-0ECC9B9C74EF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81D49FA-833B-D5CD-74B7-0ECC9B9C7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Arrow 36">
            <a:extLst>
              <a:ext uri="{FF2B5EF4-FFF2-40B4-BE49-F238E27FC236}">
                <a16:creationId xmlns:a16="http://schemas.microsoft.com/office/drawing/2014/main" id="{F2DD7EF3-0E85-D981-C3D3-43B307397D84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CEB7C-EF1D-D461-5DD5-AD86190A35F1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EFCEB7C-EF1D-D461-5DD5-AD86190A3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6718F1F0-AB15-A6EC-AFF7-68D1544BD339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</p:spTree>
    <p:extLst>
      <p:ext uri="{BB962C8B-B14F-4D97-AF65-F5344CB8AC3E}">
        <p14:creationId xmlns:p14="http://schemas.microsoft.com/office/powerpoint/2010/main" val="460396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4B48-ADB9-3CB3-57F7-B1490D6ECCB4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FD57A-D715-57B1-8530-1E5AFCE9BE08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DDBF9C-DED1-39F8-8B97-05E4631CA73B}"/>
              </a:ext>
            </a:extLst>
          </p:cNvPr>
          <p:cNvSpPr/>
          <p:nvPr/>
        </p:nvSpPr>
        <p:spPr>
          <a:xfrm>
            <a:off x="1725437" y="329910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0A002-189A-6973-1301-B7E4E435974D}"/>
              </a:ext>
            </a:extLst>
          </p:cNvPr>
          <p:cNvSpPr/>
          <p:nvPr/>
        </p:nvSpPr>
        <p:spPr>
          <a:xfrm>
            <a:off x="3260421" y="49514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7E50C-4F57-8F84-C4FB-D36AEC65B892}"/>
              </a:ext>
            </a:extLst>
          </p:cNvPr>
          <p:cNvSpPr/>
          <p:nvPr/>
        </p:nvSpPr>
        <p:spPr>
          <a:xfrm>
            <a:off x="2850636" y="3219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9EAD6D-9F2A-33C0-6AF1-297EC3791784}"/>
              </a:ext>
            </a:extLst>
          </p:cNvPr>
          <p:cNvSpPr/>
          <p:nvPr/>
        </p:nvSpPr>
        <p:spPr>
          <a:xfrm>
            <a:off x="3335501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3590B6-541D-BD44-B1DF-EDC55A08FD57}"/>
              </a:ext>
            </a:extLst>
          </p:cNvPr>
          <p:cNvSpPr/>
          <p:nvPr/>
        </p:nvSpPr>
        <p:spPr>
          <a:xfrm>
            <a:off x="1765543" y="502977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8F70D-B008-DDF4-3D97-5FA6212AC69C}"/>
              </a:ext>
            </a:extLst>
          </p:cNvPr>
          <p:cNvSpPr/>
          <p:nvPr/>
        </p:nvSpPr>
        <p:spPr>
          <a:xfrm>
            <a:off x="3534096" y="28698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BE7A05-03AE-A50F-C836-FE9FCFF91517}"/>
              </a:ext>
            </a:extLst>
          </p:cNvPr>
          <p:cNvSpPr/>
          <p:nvPr/>
        </p:nvSpPr>
        <p:spPr>
          <a:xfrm>
            <a:off x="2316924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64054-8902-CAAA-2838-6BE3CD22BEF7}"/>
              </a:ext>
            </a:extLst>
          </p:cNvPr>
          <p:cNvSpPr/>
          <p:nvPr/>
        </p:nvSpPr>
        <p:spPr>
          <a:xfrm>
            <a:off x="2034552" y="271889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DBADA7-4CB5-435A-1BCF-2163BA4AE1F2}"/>
              </a:ext>
            </a:extLst>
          </p:cNvPr>
          <p:cNvSpPr/>
          <p:nvPr/>
        </p:nvSpPr>
        <p:spPr>
          <a:xfrm>
            <a:off x="940152" y="30117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853C2B-350A-B84A-E219-B3932AC1D4A3}"/>
              </a:ext>
            </a:extLst>
          </p:cNvPr>
          <p:cNvSpPr/>
          <p:nvPr/>
        </p:nvSpPr>
        <p:spPr>
          <a:xfrm>
            <a:off x="1400616" y="40482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920085-BED7-4E2A-BB56-A6777C9A60B1}"/>
              </a:ext>
            </a:extLst>
          </p:cNvPr>
          <p:cNvSpPr/>
          <p:nvPr/>
        </p:nvSpPr>
        <p:spPr>
          <a:xfrm>
            <a:off x="2284654" y="475943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1EBF04-650F-A8BB-1E58-B0AF442DF024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1F91C-2DD4-DCDD-8E7F-22F81BB5B591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11F91C-2DD4-DCDD-8E7F-22F81BB5B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EE158608-7C99-DEE7-B7FE-D22B39EC44CC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9579A-3D43-97A2-5A4A-ACE492DE746E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259579A-3D43-97A2-5A4A-ACE492DE7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54FE9E5-37A8-78C1-D6C5-1AE46CA19F00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</p:spTree>
    <p:extLst>
      <p:ext uri="{BB962C8B-B14F-4D97-AF65-F5344CB8AC3E}">
        <p14:creationId xmlns:p14="http://schemas.microsoft.com/office/powerpoint/2010/main" val="1063194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8003357" y="329208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energy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Heinsberg's uncertainty principle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8003357" y="329208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energy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Heinsberg's uncertainty principle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57E0AB-F352-B248-E502-ADFAAED987D2}"/>
              </a:ext>
            </a:extLst>
          </p:cNvPr>
          <p:cNvSpPr/>
          <p:nvPr/>
        </p:nvSpPr>
        <p:spPr>
          <a:xfrm>
            <a:off x="838203" y="1074192"/>
            <a:ext cx="9611139" cy="48863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5AD6-8391-C639-15D3-9EA621D24BCE}"/>
              </a:ext>
            </a:extLst>
          </p:cNvPr>
          <p:cNvSpPr txBox="1"/>
          <p:nvPr/>
        </p:nvSpPr>
        <p:spPr>
          <a:xfrm>
            <a:off x="927598" y="3087569"/>
            <a:ext cx="32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1D Rydberg atom arrays quantum simulators 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F46E6DD-3827-BA61-2BD8-8C2434AC2893}"/>
              </a:ext>
            </a:extLst>
          </p:cNvPr>
          <p:cNvSpPr/>
          <p:nvPr/>
        </p:nvSpPr>
        <p:spPr>
          <a:xfrm>
            <a:off x="4236500" y="3402610"/>
            <a:ext cx="2925047" cy="3081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9B785-1B94-CF08-1819-2278E8C415ED}"/>
              </a:ext>
            </a:extLst>
          </p:cNvPr>
          <p:cNvSpPr txBox="1"/>
          <p:nvPr/>
        </p:nvSpPr>
        <p:spPr>
          <a:xfrm>
            <a:off x="7112409" y="2767362"/>
            <a:ext cx="326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Studying out of equilibrium dynamics of isolated quantum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CA96B-F72D-8765-FB62-1DC289356FF6}"/>
              </a:ext>
            </a:extLst>
          </p:cNvPr>
          <p:cNvSpPr txBox="1"/>
          <p:nvPr/>
        </p:nvSpPr>
        <p:spPr>
          <a:xfrm>
            <a:off x="5041417" y="3039892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Entry point</a:t>
            </a:r>
          </a:p>
        </p:txBody>
      </p:sp>
    </p:spTree>
    <p:extLst>
      <p:ext uri="{BB962C8B-B14F-4D97-AF65-F5344CB8AC3E}">
        <p14:creationId xmlns:p14="http://schemas.microsoft.com/office/powerpoint/2010/main" val="2535529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12820</TotalTime>
  <Words>994</Words>
  <Application>Microsoft Macintosh PowerPoint</Application>
  <PresentationFormat>Widescreen</PresentationFormat>
  <Paragraphs>262</Paragraphs>
  <Slides>31</Slides>
  <Notes>27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then went on to look at…..</vt:lpstr>
      <vt:lpstr>New Slide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LIND, OLIVER L. (Student)</dc:creator>
  <cp:lastModifiedBy>LIND, OLIVER L. (Student)</cp:lastModifiedBy>
  <cp:revision>8</cp:revision>
  <dcterms:created xsi:type="dcterms:W3CDTF">2024-02-16T15:24:32Z</dcterms:created>
  <dcterms:modified xsi:type="dcterms:W3CDTF">2024-02-25T13:05:20Z</dcterms:modified>
</cp:coreProperties>
</file>